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4"/>
  </p:sldMasterIdLst>
  <p:notesMasterIdLst>
    <p:notesMasterId r:id="rId24"/>
  </p:notesMasterIdLst>
  <p:sldIdLst>
    <p:sldId id="256" r:id="rId5"/>
    <p:sldId id="284" r:id="rId6"/>
    <p:sldId id="287" r:id="rId7"/>
    <p:sldId id="288" r:id="rId8"/>
    <p:sldId id="289" r:id="rId9"/>
    <p:sldId id="302" r:id="rId10"/>
    <p:sldId id="290" r:id="rId11"/>
    <p:sldId id="291" r:id="rId12"/>
    <p:sldId id="293" r:id="rId13"/>
    <p:sldId id="294" r:id="rId14"/>
    <p:sldId id="296" r:id="rId15"/>
    <p:sldId id="295" r:id="rId16"/>
    <p:sldId id="304" r:id="rId17"/>
    <p:sldId id="303" r:id="rId18"/>
    <p:sldId id="297" r:id="rId19"/>
    <p:sldId id="298" r:id="rId20"/>
    <p:sldId id="299" r:id="rId21"/>
    <p:sldId id="305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D9"/>
    <a:srgbClr val="001540"/>
    <a:srgbClr val="0C6407"/>
    <a:srgbClr val="3C4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4643"/>
  </p:normalViewPr>
  <p:slideViewPr>
    <p:cSldViewPr snapToGrid="0">
      <p:cViewPr varScale="1">
        <p:scale>
          <a:sx n="90" d="100"/>
          <a:sy n="90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668C6-DFC5-2648-AC64-ECE5CBE6D8C8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B74FB-C4F5-1342-AF9B-F7D651C72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3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52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6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3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8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2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7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29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2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2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8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4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B74FB-C4F5-1342-AF9B-F7D651C728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8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1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0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91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7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41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4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6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6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74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0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E99C9-AABD-4EAA-8839-4E91160D66D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03743-D870-4D38-8E2F-655199BEF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0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bobbyscience/league-of-legends-diamond-ranked-games-10-mi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52DA73-9362-2A45-AE90-C5F3640F18FD}"/>
              </a:ext>
            </a:extLst>
          </p:cNvPr>
          <p:cNvSpPr txBox="1"/>
          <p:nvPr/>
        </p:nvSpPr>
        <p:spPr>
          <a:xfrm>
            <a:off x="5283200" y="1008024"/>
            <a:ext cx="66261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</a:rPr>
              <a:t>PREDICTING GAME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C2576-FC90-6649-A8EE-24D92ED1F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3109423"/>
            <a:ext cx="6439864" cy="2401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8C4FB-FC38-1048-B571-F77E65BC2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16773" r="21000"/>
          <a:stretch/>
        </p:blipFill>
        <p:spPr>
          <a:xfrm>
            <a:off x="5071087" y="10"/>
            <a:ext cx="683824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472B0-AF7E-4875-AD9D-64845A61F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446" y="789821"/>
            <a:ext cx="4711641" cy="158073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Group of Legends</a:t>
            </a:r>
            <a:br>
              <a:rPr lang="en-US" sz="4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BC978-5B7A-41AD-AA4A-297322F14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446" y="2514157"/>
            <a:ext cx="4023359" cy="32004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BUA-600 Python for Business</a:t>
            </a:r>
          </a:p>
          <a:p>
            <a:pPr algn="l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Karen Jolley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Renata Martins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Stephen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Skeels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Juan Ventosa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Vuolo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783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7056"/>
            <a:ext cx="11029616" cy="72907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Blue Team Lost: Comparisons at 10 Minute Mark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7E3054-D969-BE4B-B516-D79B34DB2D60}"/>
              </a:ext>
            </a:extLst>
          </p:cNvPr>
          <p:cNvSpPr txBox="1"/>
          <p:nvPr/>
        </p:nvSpPr>
        <p:spPr>
          <a:xfrm>
            <a:off x="4597400" y="6239306"/>
            <a:ext cx="612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Blue Team lost 4,949 games in the data set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8F75BE-E189-6A4A-90BF-2E9293F75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" b="833"/>
          <a:stretch/>
        </p:blipFill>
        <p:spPr>
          <a:xfrm>
            <a:off x="2932196" y="1388643"/>
            <a:ext cx="8715208" cy="47281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485FB2-4924-ED46-B668-68B0B5AC53B4}"/>
              </a:ext>
            </a:extLst>
          </p:cNvPr>
          <p:cNvSpPr/>
          <p:nvPr/>
        </p:nvSpPr>
        <p:spPr>
          <a:xfrm>
            <a:off x="279400" y="1718489"/>
            <a:ext cx="23241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Although performing less activities than the opponent team does not guarantee a loss, having less kills, less items destroyed and less items collected at the 10-minute mark of the game infers a higher likelihood of losing the match.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99602-FA83-CC42-B4D9-8ADA1841E7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18250" b="15625"/>
          <a:stretch/>
        </p:blipFill>
        <p:spPr>
          <a:xfrm>
            <a:off x="406397" y="5271643"/>
            <a:ext cx="1533358" cy="1496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DC96C6-C0A3-AD42-A867-D4F94E06AE13}"/>
              </a:ext>
            </a:extLst>
          </p:cNvPr>
          <p:cNvSpPr txBox="1"/>
          <p:nvPr/>
        </p:nvSpPr>
        <p:spPr>
          <a:xfrm>
            <a:off x="1918445" y="5932132"/>
            <a:ext cx="104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WARD</a:t>
            </a:r>
          </a:p>
        </p:txBody>
      </p:sp>
    </p:spTree>
    <p:extLst>
      <p:ext uri="{BB962C8B-B14F-4D97-AF65-F5344CB8AC3E}">
        <p14:creationId xmlns:p14="http://schemas.microsoft.com/office/powerpoint/2010/main" val="261396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7056"/>
            <a:ext cx="4702008" cy="72907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Correlation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ACE0A-64EA-4A47-8DE8-CA72E35C6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r="800"/>
          <a:stretch/>
        </p:blipFill>
        <p:spPr>
          <a:xfrm>
            <a:off x="5539198" y="863600"/>
            <a:ext cx="6246400" cy="57646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76C367-3704-C041-9A60-C8A36471A962}"/>
              </a:ext>
            </a:extLst>
          </p:cNvPr>
          <p:cNvSpPr/>
          <p:nvPr/>
        </p:nvSpPr>
        <p:spPr>
          <a:xfrm>
            <a:off x="190500" y="1266135"/>
            <a:ext cx="5348697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As expected the data set contains many variables that are strongly correlated since many blue team and red team stats are related.  Examples 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Blue Kills and Red Deaths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Blue First Blood and Red First Blood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Blue Gold Diff and Red Gold Diff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Blue Experience. Diff and Red Experience. 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Some predictive models ideally require independent variables to have weak or no correlation. Two possible solutions to reduce strongly correlated variables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Drop one the correlated variables.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Combine the correlated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14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7" y="483464"/>
            <a:ext cx="9523416" cy="72907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Correlation Using Percent of Games Won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C828034-748A-B443-B39B-0EC4C39CC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43" y="4962630"/>
            <a:ext cx="2690698" cy="17937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2C99AF-7B96-9C4A-AF13-0DD490D95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6" y="1117746"/>
            <a:ext cx="2673917" cy="17826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6E88EB-B180-464D-A883-F42D511CD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53" y="1117746"/>
            <a:ext cx="2693194" cy="17954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54A7DDE-4F85-5F4D-97D5-FC318838D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13" y="3060849"/>
            <a:ext cx="2721770" cy="18145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DDD4CF-BFB7-7548-8E64-EEAB98E67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8" y="4962630"/>
            <a:ext cx="2646586" cy="17643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368E78-31C3-DB4E-A365-4B4B52EB7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02" y="3085863"/>
            <a:ext cx="2673917" cy="17826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67E77F5-89E9-2143-A1CE-35B0FE3C49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07" y="3092553"/>
            <a:ext cx="2664618" cy="17764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07A3CE5-696A-BB4C-9BF3-9911985EEF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780" y="4949928"/>
            <a:ext cx="2733517" cy="18223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78636A-1977-2445-A3FB-F16D34C1E9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8" y="3103731"/>
            <a:ext cx="2673916" cy="178261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B1798A-F1A9-D24A-A8AD-D77E9A5851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14" y="4962630"/>
            <a:ext cx="2673917" cy="178261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D06BFA2-72A1-774A-969F-8174ACE19D5E}"/>
              </a:ext>
            </a:extLst>
          </p:cNvPr>
          <p:cNvSpPr txBox="1"/>
          <p:nvPr/>
        </p:nvSpPr>
        <p:spPr>
          <a:xfrm>
            <a:off x="6180221" y="1185913"/>
            <a:ext cx="49560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These 10 features were chosen as the independent variables for the binary logistic regression models 1 and 2 based on their linear relation to the percent of games won. </a:t>
            </a:r>
          </a:p>
          <a:p>
            <a:pPr algn="ctr"/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Percent of games won was calculated by count of games won by feature value divided by total games by feature value. ​</a:t>
            </a:r>
          </a:p>
        </p:txBody>
      </p:sp>
    </p:spTree>
    <p:extLst>
      <p:ext uri="{BB962C8B-B14F-4D97-AF65-F5344CB8AC3E}">
        <p14:creationId xmlns:p14="http://schemas.microsoft.com/office/powerpoint/2010/main" val="1907341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5" y="483464"/>
            <a:ext cx="11379203" cy="729079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Logistic Regression Models to Predict Wins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A1F98A-673A-4249-92E8-69CC6D4431A1}"/>
              </a:ext>
            </a:extLst>
          </p:cNvPr>
          <p:cNvSpPr txBox="1"/>
          <p:nvPr/>
        </p:nvSpPr>
        <p:spPr>
          <a:xfrm>
            <a:off x="2307406" y="1357341"/>
            <a:ext cx="3398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Model 1: Single Team Stats</a:t>
            </a:r>
          </a:p>
          <a:p>
            <a:pPr algn="ctr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Accuracy = 71%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955008-9C01-B046-9AC7-FE7B6D85D647}"/>
              </a:ext>
            </a:extLst>
          </p:cNvPr>
          <p:cNvSpPr txBox="1"/>
          <p:nvPr/>
        </p:nvSpPr>
        <p:spPr>
          <a:xfrm>
            <a:off x="149631" y="1706308"/>
            <a:ext cx="165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Y / Predicted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 = Won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0 = Lost</a:t>
            </a: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Data Split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Train: 67%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Test:  33%</a:t>
            </a: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Accuracy measurements  based on model prediction of test data.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251FB5-81BD-0640-B627-1384969D0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9" r="9548"/>
          <a:stretch/>
        </p:blipFill>
        <p:spPr>
          <a:xfrm>
            <a:off x="2028006" y="2091608"/>
            <a:ext cx="4214812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29F4D2-F0CC-F949-99D8-A32AD47A5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/>
          <a:stretch/>
        </p:blipFill>
        <p:spPr>
          <a:xfrm>
            <a:off x="2446721" y="5775589"/>
            <a:ext cx="3381163" cy="8526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16E812-8DCB-CD4E-94B8-9D75836125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r="9028"/>
          <a:stretch/>
        </p:blipFill>
        <p:spPr>
          <a:xfrm>
            <a:off x="6588108" y="2122379"/>
            <a:ext cx="417195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07A3CE-5241-D046-A3C7-9B55BBEB611F}"/>
              </a:ext>
            </a:extLst>
          </p:cNvPr>
          <p:cNvSpPr txBox="1"/>
          <p:nvPr/>
        </p:nvSpPr>
        <p:spPr>
          <a:xfrm>
            <a:off x="6974664" y="1295421"/>
            <a:ext cx="3398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Model 2: Difference between Blue and Red Team Stats</a:t>
            </a:r>
          </a:p>
          <a:p>
            <a:pPr algn="ctr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Accuracy = 72%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03D96B-72EA-7149-A9E0-FB287D10E3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"/>
          <a:stretch/>
        </p:blipFill>
        <p:spPr>
          <a:xfrm>
            <a:off x="6974664" y="5794738"/>
            <a:ext cx="3335336" cy="8335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2E207A-32EC-F947-8143-86B41DDE4EB5}"/>
              </a:ext>
            </a:extLst>
          </p:cNvPr>
          <p:cNvSpPr txBox="1"/>
          <p:nvPr/>
        </p:nvSpPr>
        <p:spPr>
          <a:xfrm>
            <a:off x="10710042" y="2322936"/>
            <a:ext cx="131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CHAMPION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A90A9-F76E-B847-B79F-8D3957D19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501" y="244535"/>
            <a:ext cx="1464817" cy="206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4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7" y="483464"/>
            <a:ext cx="7788108" cy="72907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Using Blue Team/Red Team Ratios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9FEA588-01AA-CC4C-A612-3E57E2307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 r="12963"/>
          <a:stretch/>
        </p:blipFill>
        <p:spPr>
          <a:xfrm>
            <a:off x="593892" y="1729866"/>
            <a:ext cx="5603708" cy="4945095"/>
          </a:xfrm>
          <a:prstGeom prst="rect">
            <a:avLst/>
          </a:prstGeom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635A89A-2EFD-E345-80C8-63CE66C2BA8D}"/>
              </a:ext>
            </a:extLst>
          </p:cNvPr>
          <p:cNvSpPr/>
          <p:nvPr/>
        </p:nvSpPr>
        <p:spPr>
          <a:xfrm>
            <a:off x="863600" y="5740400"/>
            <a:ext cx="4508500" cy="279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2447FB-7FDF-2048-AD4B-140C6525B63D}"/>
              </a:ext>
            </a:extLst>
          </p:cNvPr>
          <p:cNvSpPr/>
          <p:nvPr/>
        </p:nvSpPr>
        <p:spPr>
          <a:xfrm rot="5400000">
            <a:off x="2990850" y="4062713"/>
            <a:ext cx="4508500" cy="279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7D1F7F-6D86-2E4B-9DD5-A3C9F4A2BC41}"/>
              </a:ext>
            </a:extLst>
          </p:cNvPr>
          <p:cNvSpPr txBox="1"/>
          <p:nvPr/>
        </p:nvSpPr>
        <p:spPr>
          <a:xfrm>
            <a:off x="6980235" y="1301832"/>
            <a:ext cx="458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Final 8 X-Variables Used to Train                  Logistic Regression Model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654358-13EC-8742-8E23-A58992633F53}"/>
              </a:ext>
            </a:extLst>
          </p:cNvPr>
          <p:cNvSpPr txBox="1"/>
          <p:nvPr/>
        </p:nvSpPr>
        <p:spPr>
          <a:xfrm>
            <a:off x="919247" y="1237490"/>
            <a:ext cx="495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Further Trimming of correlated variables required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3FA61F-C1AF-744D-A48F-E85F7CA31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/>
          <a:stretch/>
        </p:blipFill>
        <p:spPr>
          <a:xfrm>
            <a:off x="6731000" y="2093954"/>
            <a:ext cx="4851398" cy="4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81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1A63DFE-5AE0-5B40-913C-C6DF45E9EF23}"/>
              </a:ext>
            </a:extLst>
          </p:cNvPr>
          <p:cNvSpPr/>
          <p:nvPr/>
        </p:nvSpPr>
        <p:spPr>
          <a:xfrm>
            <a:off x="5233860" y="1589788"/>
            <a:ext cx="4837240" cy="51782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0950C6-0264-2949-A082-0284E1AE78BB}"/>
              </a:ext>
            </a:extLst>
          </p:cNvPr>
          <p:cNvSpPr/>
          <p:nvPr/>
        </p:nvSpPr>
        <p:spPr>
          <a:xfrm>
            <a:off x="292101" y="1590360"/>
            <a:ext cx="4931214" cy="5177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1" y="483464"/>
            <a:ext cx="10952167" cy="72907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Logistic Regression 3 to Predict Blue Team Wins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74B2B-EEEC-C543-A2A8-7F037688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5" y="1676400"/>
            <a:ext cx="4797863" cy="2866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AE2B82-14B0-A043-AC24-A46488835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b="974"/>
          <a:stretch/>
        </p:blipFill>
        <p:spPr>
          <a:xfrm>
            <a:off x="5732425" y="5668030"/>
            <a:ext cx="3899402" cy="9360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876AC9-1D0B-7C43-9ED8-B0A43252C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6" y="4565517"/>
            <a:ext cx="2397548" cy="22025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BEE400-AA08-0D44-8B73-F211527B3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94" y="4558277"/>
            <a:ext cx="2396964" cy="19419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A1F98A-673A-4249-92E8-69CC6D4431A1}"/>
              </a:ext>
            </a:extLst>
          </p:cNvPr>
          <p:cNvSpPr txBox="1"/>
          <p:nvPr/>
        </p:nvSpPr>
        <p:spPr>
          <a:xfrm>
            <a:off x="2273300" y="1109838"/>
            <a:ext cx="514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Overall Accuracy: 75%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955008-9C01-B046-9AC7-FE7B6D85D647}"/>
              </a:ext>
            </a:extLst>
          </p:cNvPr>
          <p:cNvSpPr txBox="1"/>
          <p:nvPr/>
        </p:nvSpPr>
        <p:spPr>
          <a:xfrm>
            <a:off x="10257392" y="1676400"/>
            <a:ext cx="165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Y / Predicted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1= Blue Won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0 = Blue Lost</a:t>
            </a: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Data Split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Train: 80%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Test:  20%</a:t>
            </a: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Accuracy measurements  based on model prediction of test data.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E2B10-AD49-B343-AE36-A443DAC124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r="9288"/>
          <a:stretch/>
        </p:blipFill>
        <p:spPr>
          <a:xfrm>
            <a:off x="5382279" y="1673157"/>
            <a:ext cx="4629247" cy="39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64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6" y="483464"/>
            <a:ext cx="10274304" cy="72907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Decision Tree Classification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A1F98A-673A-4249-92E8-69CC6D4431A1}"/>
              </a:ext>
            </a:extLst>
          </p:cNvPr>
          <p:cNvSpPr txBox="1"/>
          <p:nvPr/>
        </p:nvSpPr>
        <p:spPr>
          <a:xfrm>
            <a:off x="2779196" y="1119488"/>
            <a:ext cx="514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Overall Accuracy: 73%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65B3E5-6260-BC4E-A755-88AE9D5CF2D2}"/>
              </a:ext>
            </a:extLst>
          </p:cNvPr>
          <p:cNvSpPr txBox="1"/>
          <p:nvPr/>
        </p:nvSpPr>
        <p:spPr>
          <a:xfrm>
            <a:off x="5740400" y="1838917"/>
            <a:ext cx="3274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Y / Predicted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1= Blue Won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0 = Blue Lost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08D72-777E-B248-B7DE-DCB89BDF4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4" r="6518"/>
          <a:stretch/>
        </p:blipFill>
        <p:spPr>
          <a:xfrm>
            <a:off x="304796" y="1666101"/>
            <a:ext cx="5689604" cy="467939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88B32D-C13B-0D45-82A5-F449DEC8E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071812"/>
              </p:ext>
            </p:extLst>
          </p:nvPr>
        </p:nvGraphicFramePr>
        <p:xfrm>
          <a:off x="5901256" y="3969149"/>
          <a:ext cx="5571054" cy="209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70">
                  <a:extLst>
                    <a:ext uri="{9D8B030D-6E8A-4147-A177-3AD203B41FA5}">
                      <a16:colId xmlns:a16="http://schemas.microsoft.com/office/drawing/2014/main" val="2534686078"/>
                    </a:ext>
                  </a:extLst>
                </a:gridCol>
                <a:gridCol w="1234174">
                  <a:extLst>
                    <a:ext uri="{9D8B030D-6E8A-4147-A177-3AD203B41FA5}">
                      <a16:colId xmlns:a16="http://schemas.microsoft.com/office/drawing/2014/main" val="428136898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83335968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60371067"/>
                    </a:ext>
                  </a:extLst>
                </a:gridCol>
                <a:gridCol w="1236110">
                  <a:extLst>
                    <a:ext uri="{9D8B030D-6E8A-4147-A177-3AD203B41FA5}">
                      <a16:colId xmlns:a16="http://schemas.microsoft.com/office/drawing/2014/main" val="2147990618"/>
                    </a:ext>
                  </a:extLst>
                </a:gridCol>
              </a:tblGrid>
              <a:tr h="5244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Precision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Recall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F1-Score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Support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535095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0.73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0.72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964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71938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0.73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0.75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0.74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1012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9474"/>
                  </a:ext>
                </a:extLst>
              </a:tr>
              <a:tr h="52448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Accuracy :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0.73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1976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3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274FA25-3B8A-B74A-BE79-C9F7CCA868D8}"/>
              </a:ext>
            </a:extLst>
          </p:cNvPr>
          <p:cNvSpPr/>
          <p:nvPr/>
        </p:nvSpPr>
        <p:spPr>
          <a:xfrm>
            <a:off x="5901256" y="3158011"/>
            <a:ext cx="56641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Accuracy measurements  based on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model prediction of test data.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5C76F2-217A-AC48-A8CB-51F38AC9E242}"/>
              </a:ext>
            </a:extLst>
          </p:cNvPr>
          <p:cNvSpPr/>
          <p:nvPr/>
        </p:nvSpPr>
        <p:spPr>
          <a:xfrm>
            <a:off x="8049695" y="1861734"/>
            <a:ext cx="193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Data Split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Train: 80%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Test:  20%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D8F6FD-A8B8-4940-B53D-6817A69DF3F2}"/>
              </a:ext>
            </a:extLst>
          </p:cNvPr>
          <p:cNvSpPr/>
          <p:nvPr/>
        </p:nvSpPr>
        <p:spPr>
          <a:xfrm>
            <a:off x="9715500" y="1861734"/>
            <a:ext cx="193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Prune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Max Leaf Nodes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F20C98-4B4F-0E4F-82DB-706008BFD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47651" y="537110"/>
            <a:ext cx="1928296" cy="1421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71670C-C223-3349-81A1-2C8C160E0866}"/>
              </a:ext>
            </a:extLst>
          </p:cNvPr>
          <p:cNvSpPr txBox="1"/>
          <p:nvPr/>
        </p:nvSpPr>
        <p:spPr>
          <a:xfrm>
            <a:off x="10327464" y="1357341"/>
            <a:ext cx="131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DRAGON</a:t>
            </a:r>
          </a:p>
        </p:txBody>
      </p:sp>
    </p:spTree>
    <p:extLst>
      <p:ext uri="{BB962C8B-B14F-4D97-AF65-F5344CB8AC3E}">
        <p14:creationId xmlns:p14="http://schemas.microsoft.com/office/powerpoint/2010/main" val="2174117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050A98-31B1-1742-9436-63B3A4427B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t="25926" r="24603" b="10166"/>
          <a:stretch/>
        </p:blipFill>
        <p:spPr>
          <a:xfrm>
            <a:off x="212988" y="102463"/>
            <a:ext cx="11940912" cy="6755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51112" cy="1104036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Visualization of </a:t>
            </a:r>
            <a:br>
              <a:rPr lang="en-US" sz="2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Decision Tree Classification Model</a:t>
            </a:r>
            <a:br>
              <a:rPr lang="en-US" sz="2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(Blue Team Perspective)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6DECC-2B74-104A-B432-5ECD5D85F2D1}"/>
              </a:ext>
            </a:extLst>
          </p:cNvPr>
          <p:cNvSpPr txBox="1"/>
          <p:nvPr/>
        </p:nvSpPr>
        <p:spPr>
          <a:xfrm>
            <a:off x="10835464" y="1759813"/>
            <a:ext cx="131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CHAMPION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CD853-3C70-BD44-A7BB-D3DC54B5F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09" y="102463"/>
            <a:ext cx="810301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24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907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Conclusion: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5F05-2483-4D50-825A-B305802E8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9" y="1429585"/>
            <a:ext cx="11029615" cy="452376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Key Insights gained from analysis revealed 3 key performance indicators:</a:t>
            </a:r>
          </a:p>
          <a:p>
            <a:endParaRPr lang="en-US" sz="2200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Acquiring more Gold than opponent is one of the strongest factors to winning.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Achieving higher Avg. Levels than opponent increases probability of winning.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More Monster and Minion kills than opponent at beginning of the game increases the odds of winning </a:t>
            </a:r>
          </a:p>
          <a:p>
            <a:pPr marL="457200" lvl="1" indent="0">
              <a:buNone/>
            </a:pP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Achieving all 3 of the above indicators within the first 10 minutes of a game will greatly secure a match win.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Success Achieved: 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With all models achieving greater than a 70% accuracy at predicting League of Legend match outcomes between Diamond and Master player team stats at the 10 minute mark of a match.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6C3AC7D-DBB1-1E44-AE45-66CF85A1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690" y="486607"/>
            <a:ext cx="1613653" cy="1613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4EA8A6-40B3-2547-A1E4-A80E1E824CAE}"/>
              </a:ext>
            </a:extLst>
          </p:cNvPr>
          <p:cNvSpPr txBox="1"/>
          <p:nvPr/>
        </p:nvSpPr>
        <p:spPr>
          <a:xfrm>
            <a:off x="10873562" y="2131143"/>
            <a:ext cx="131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NEXUS</a:t>
            </a:r>
          </a:p>
        </p:txBody>
      </p:sp>
    </p:spTree>
    <p:extLst>
      <p:ext uri="{BB962C8B-B14F-4D97-AF65-F5344CB8AC3E}">
        <p14:creationId xmlns:p14="http://schemas.microsoft.com/office/powerpoint/2010/main" val="584825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E82D07-1B90-C443-B78E-053C7B3D5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"/>
          <a:stretch/>
        </p:blipFill>
        <p:spPr>
          <a:xfrm>
            <a:off x="2127246" y="1134000"/>
            <a:ext cx="7937500" cy="4823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80" y="2945292"/>
            <a:ext cx="10134433" cy="1355244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QUESTIONS?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FEA9AC-1EE2-3A47-858E-CB48072547BE}"/>
              </a:ext>
            </a:extLst>
          </p:cNvPr>
          <p:cNvSpPr txBox="1"/>
          <p:nvPr/>
        </p:nvSpPr>
        <p:spPr>
          <a:xfrm>
            <a:off x="2752720" y="6111828"/>
            <a:ext cx="682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LEAGUE OF LEGEND CHAMPIONS</a:t>
            </a:r>
          </a:p>
        </p:txBody>
      </p:sp>
    </p:spTree>
    <p:extLst>
      <p:ext uri="{BB962C8B-B14F-4D97-AF65-F5344CB8AC3E}">
        <p14:creationId xmlns:p14="http://schemas.microsoft.com/office/powerpoint/2010/main" val="159124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907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Motivation and Problem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5F05-2483-4D50-825A-B305802E8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9" y="1693127"/>
            <a:ext cx="11029615" cy="452376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Predicting Online Game Outcomes are of interest to many audiences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Game Developers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Game Players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Online Gaming Audience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Game Developers can better balance gameplay by improving areas vulnerable to manipulation and exploitation.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Game Players can gain strategic insights on activities to increase their odds of winning.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Online Gaming Audience can better evaluate how well the teams are performing.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78133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1332B67-D5E2-0446-AFCD-E2DD30DEC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698" y="831883"/>
            <a:ext cx="21209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B33D75-5AC4-244D-9898-329A1CC82CE9}"/>
              </a:ext>
            </a:extLst>
          </p:cNvPr>
          <p:cNvSpPr txBox="1"/>
          <p:nvPr/>
        </p:nvSpPr>
        <p:spPr>
          <a:xfrm>
            <a:off x="10158413" y="2681944"/>
            <a:ext cx="181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BLUE MINION</a:t>
            </a:r>
          </a:p>
        </p:txBody>
      </p:sp>
    </p:spTree>
    <p:extLst>
      <p:ext uri="{BB962C8B-B14F-4D97-AF65-F5344CB8AC3E}">
        <p14:creationId xmlns:p14="http://schemas.microsoft.com/office/powerpoint/2010/main" val="201079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907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About League of Legends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5F05-2483-4D50-825A-B305802E8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21" y="3500604"/>
            <a:ext cx="5274604" cy="278590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Each match length averages 45-60 minutes long and wins increase a player's rank.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Player rankings have 9 levels: Iron, Bronze, Silver, Gold, Platinum, Diamond, Master, Grand Master and Challenger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805532-F92F-A34F-9853-23DAFEA86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75" y="3136711"/>
            <a:ext cx="5388733" cy="3364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DD297-BFF3-8E46-8E49-273D2DDAF39D}"/>
              </a:ext>
            </a:extLst>
          </p:cNvPr>
          <p:cNvSpPr txBox="1"/>
          <p:nvPr/>
        </p:nvSpPr>
        <p:spPr>
          <a:xfrm>
            <a:off x="581192" y="1390985"/>
            <a:ext cx="1149174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League of Legends is a multiplayer online battle arena (MOBA) game developed by Riot Games. </a:t>
            </a:r>
          </a:p>
          <a:p>
            <a:endParaRPr lang="en-US" sz="5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 groups of five players are placed into a “Blue” or “Red” team.</a:t>
            </a:r>
          </a:p>
          <a:p>
            <a:r>
              <a:rPr lang="en-US" sz="5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To win the game the two teams face off with the objective of being the first to destroy the other team’s home base or Nexus.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965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907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5F05-2483-4D50-825A-B305802E8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9" y="1794725"/>
            <a:ext cx="9832811" cy="452376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Data Source: League of Legends Diamond Ranked Games (10 min) </a:t>
            </a:r>
            <a:r>
              <a:rPr lang="en-US" sz="1400" u="sng" dirty="0">
                <a:hlinkClick r:id="rId2"/>
              </a:rPr>
              <a:t>https://www.kaggle.com/bobbyscience/league-of-legends-diamond-ranked-games-10-min</a:t>
            </a:r>
            <a:r>
              <a:rPr lang="en-US" dirty="0"/>
              <a:t>.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9,879 records with each record representing a unique match.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No null or missing values.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Data set contains only integer and float data types.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All players in the data are ranked in the Diamond to Master level.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Data set contains the statistics from both teams (blue and red) taken at the 10-minute mark of a match.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Each row is uniquely identified by a “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</a:rPr>
              <a:t>gameID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” with 19 features per team (38 in total) and a "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</a:rPr>
              <a:t>blueWins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" column where a value of 1 means the blue team has won; 0 otherwise.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F892EB2-3BD8-2E40-9B57-69A089501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8" y="1064446"/>
            <a:ext cx="2133600" cy="2032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E2EE49-D29F-2B46-9CAE-111E3B0EA7AB}"/>
              </a:ext>
            </a:extLst>
          </p:cNvPr>
          <p:cNvSpPr txBox="1"/>
          <p:nvPr/>
        </p:nvSpPr>
        <p:spPr>
          <a:xfrm>
            <a:off x="10192543" y="3137468"/>
            <a:ext cx="181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RED MINION</a:t>
            </a:r>
          </a:p>
        </p:txBody>
      </p:sp>
    </p:spTree>
    <p:extLst>
      <p:ext uri="{BB962C8B-B14F-4D97-AF65-F5344CB8AC3E}">
        <p14:creationId xmlns:p14="http://schemas.microsoft.com/office/powerpoint/2010/main" val="1041515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907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Variables within the Data 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48F53D7-6A6C-A444-9C9A-7177BAFB8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0300"/>
              </p:ext>
            </p:extLst>
          </p:nvPr>
        </p:nvGraphicFramePr>
        <p:xfrm>
          <a:off x="681205" y="1852585"/>
          <a:ext cx="10405897" cy="4770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369">
                  <a:extLst>
                    <a:ext uri="{9D8B030D-6E8A-4147-A177-3AD203B41FA5}">
                      <a16:colId xmlns:a16="http://schemas.microsoft.com/office/drawing/2014/main" val="3130924674"/>
                    </a:ext>
                  </a:extLst>
                </a:gridCol>
                <a:gridCol w="1489255">
                  <a:extLst>
                    <a:ext uri="{9D8B030D-6E8A-4147-A177-3AD203B41FA5}">
                      <a16:colId xmlns:a16="http://schemas.microsoft.com/office/drawing/2014/main" val="2394077033"/>
                    </a:ext>
                  </a:extLst>
                </a:gridCol>
                <a:gridCol w="1489255">
                  <a:extLst>
                    <a:ext uri="{9D8B030D-6E8A-4147-A177-3AD203B41FA5}">
                      <a16:colId xmlns:a16="http://schemas.microsoft.com/office/drawing/2014/main" val="775278708"/>
                    </a:ext>
                  </a:extLst>
                </a:gridCol>
                <a:gridCol w="1489255">
                  <a:extLst>
                    <a:ext uri="{9D8B030D-6E8A-4147-A177-3AD203B41FA5}">
                      <a16:colId xmlns:a16="http://schemas.microsoft.com/office/drawing/2014/main" val="1288804574"/>
                    </a:ext>
                  </a:extLst>
                </a:gridCol>
                <a:gridCol w="1597168">
                  <a:extLst>
                    <a:ext uri="{9D8B030D-6E8A-4147-A177-3AD203B41FA5}">
                      <a16:colId xmlns:a16="http://schemas.microsoft.com/office/drawing/2014/main" val="3403463199"/>
                    </a:ext>
                  </a:extLst>
                </a:gridCol>
                <a:gridCol w="1381340">
                  <a:extLst>
                    <a:ext uri="{9D8B030D-6E8A-4147-A177-3AD203B41FA5}">
                      <a16:colId xmlns:a16="http://schemas.microsoft.com/office/drawing/2014/main" val="2942386983"/>
                    </a:ext>
                  </a:extLst>
                </a:gridCol>
                <a:gridCol w="1489255">
                  <a:extLst>
                    <a:ext uri="{9D8B030D-6E8A-4147-A177-3AD203B41FA5}">
                      <a16:colId xmlns:a16="http://schemas.microsoft.com/office/drawing/2014/main" val="1527014547"/>
                    </a:ext>
                  </a:extLst>
                </a:gridCol>
              </a:tblGrid>
              <a:tr h="146314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gameID</a:t>
                      </a:r>
                      <a:endParaRPr lang="en-US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Number ID of each unique match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Wins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Binary: 1 = Blue Team Wins; 0 otherwise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Wards Placed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Number of guard totems posted to spy an area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Wards Destroyed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Number of enemy guard totems destroyed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First Blood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Binary: 1= First kill of the game; 0 otherwise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Kills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Number of enemy players killed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Deaths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Number of team players killed by opponent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834907"/>
                  </a:ext>
                </a:extLst>
              </a:tr>
              <a:tr h="14631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Assists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Number of kills aided by a team member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Elite Monsters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Number of monsters killed for bonus stats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Dragons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Number of Dragons killed for bonus stats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Heralds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Number of Heralds killed for bonus stats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Towers Destroyed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Number of enemy structures destroyed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Total Gold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Amount of gold collected from kills and destruction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Avg. Level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Mean of all players’ level achieved during game (1 to 18)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28430"/>
                  </a:ext>
                </a:extLst>
              </a:tr>
              <a:tr h="14871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Experience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Sum of team players’ experience stats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Minions</a:t>
                      </a:r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Enemy non-playable characters killed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Jungle Minions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Independent non-playable characters killed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Gold Diff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Difference in amount of gold between the two teams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Experience Diff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Difference in sum of team players’ experience between the two teams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CS Per Min</a:t>
                      </a:r>
                    </a:p>
                    <a:p>
                      <a:pPr algn="ctr"/>
                      <a:endParaRPr lang="en-US" sz="9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Creep score measures how well teams are performing minion kills per minute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Gold Per Min</a:t>
                      </a:r>
                    </a:p>
                    <a:p>
                      <a:pPr algn="ctr"/>
                      <a:endParaRPr lang="en-US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Amount of gold a team collects per minute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96562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5AA1799-6C39-6249-9FD2-478C855A55EB}"/>
              </a:ext>
            </a:extLst>
          </p:cNvPr>
          <p:cNvSpPr/>
          <p:nvPr/>
        </p:nvSpPr>
        <p:spPr>
          <a:xfrm>
            <a:off x="857250" y="1377315"/>
            <a:ext cx="11215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data set includes 40 attributes across 9,879 observations (19 variables are repeated for each team)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246E3-70B9-4644-8C84-ED12B708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66" y="2968801"/>
            <a:ext cx="3683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89B4E-55AE-4442-9173-3547B53E6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052" y="4154745"/>
            <a:ext cx="3683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94E2D0-E84F-6F46-AC65-BEF1AB5C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008" y="3027328"/>
            <a:ext cx="368300" cy="27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B2D702-1137-2242-8C27-52E9B788D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598" y="2014914"/>
            <a:ext cx="368300" cy="27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BC0FBF-F030-784F-A4D9-593DB920E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800" y="4352705"/>
            <a:ext cx="368300" cy="279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4A3AA5-9CF8-3E47-BB64-68FC2B80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02" y="4149810"/>
            <a:ext cx="368300" cy="27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1755C0-0833-9F4E-9D2E-C4827F441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66" y="2443650"/>
            <a:ext cx="368300" cy="27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CAFB54-6780-DE48-865B-3564E010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776" y="2236818"/>
            <a:ext cx="368300" cy="279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4D6C81-5F70-9C43-857B-C66069F19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28" y="1777301"/>
            <a:ext cx="368300" cy="27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387222-5BAF-814A-9956-F96C4DB51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155" y="3252013"/>
            <a:ext cx="368300" cy="279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3E21D3-84F8-C341-97EB-4DCCD195F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45" y="3608692"/>
            <a:ext cx="3683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181AA4-0EFF-654B-8AE5-9984E40E9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322" y="4724771"/>
            <a:ext cx="3683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A399F7-6629-5742-A8B4-8A0B3A77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800" y="2735978"/>
            <a:ext cx="368300" cy="27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73C0A1-3751-3C42-9EB5-142BF2C8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02" y="3507343"/>
            <a:ext cx="3683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C645FA-6739-F344-880E-34DB7C07D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677" y="3877479"/>
            <a:ext cx="368300" cy="279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3D13FA-F538-E846-8E16-60D15BEB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45" y="4629971"/>
            <a:ext cx="368300" cy="279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0E97C0-EBA4-5448-A8E5-F14B46C67C98}"/>
              </a:ext>
            </a:extLst>
          </p:cNvPr>
          <p:cNvSpPr txBox="1"/>
          <p:nvPr/>
        </p:nvSpPr>
        <p:spPr>
          <a:xfrm>
            <a:off x="11159958" y="5115066"/>
            <a:ext cx="104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GOLD</a:t>
            </a:r>
          </a:p>
        </p:txBody>
      </p:sp>
    </p:spTree>
    <p:extLst>
      <p:ext uri="{BB962C8B-B14F-4D97-AF65-F5344CB8AC3E}">
        <p14:creationId xmlns:p14="http://schemas.microsoft.com/office/powerpoint/2010/main" val="3639796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907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Hypothesis and 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5F05-2483-4D50-825A-B305802E8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32785"/>
            <a:ext cx="9832811" cy="452376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Hypothesis: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The win-loss outcome of a League of Legends game among level Diamond and Master ranked players can be predicted based on key performance indicators at the 10-minute mark of a match.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Objectives: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Use Descriptive Statistics and Charts to explore and gain insights from the data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Use Predictive Machine Learning Models to predict win/loss game outcomes based on team stats at the 10 minute mark of a match.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Success:</a:t>
            </a:r>
            <a:r>
              <a:rPr lang="en-US" sz="2400" dirty="0"/>
              <a:t> 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Analysis will be considered a success if a predictive model has a greater than 70% accuracy for predicting the win/loss outcome of a match.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7A0FBF1-5579-8942-B243-55365733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405" y="540216"/>
            <a:ext cx="1675319" cy="157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E186C2-4682-C64F-AF57-E96D03DF024A}"/>
              </a:ext>
            </a:extLst>
          </p:cNvPr>
          <p:cNvSpPr txBox="1"/>
          <p:nvPr/>
        </p:nvSpPr>
        <p:spPr>
          <a:xfrm>
            <a:off x="10658050" y="2155340"/>
            <a:ext cx="152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GROMP MONSTER</a:t>
            </a:r>
          </a:p>
        </p:txBody>
      </p:sp>
    </p:spTree>
    <p:extLst>
      <p:ext uri="{BB962C8B-B14F-4D97-AF65-F5344CB8AC3E}">
        <p14:creationId xmlns:p14="http://schemas.microsoft.com/office/powerpoint/2010/main" val="296182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907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Descriptive Statistics: Feature Counts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0750645-F6C7-0440-9438-2CAB8D91B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2081740"/>
            <a:ext cx="3907516" cy="41126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6EC60D-70AC-AB4E-8906-AB5EFD76B080}"/>
              </a:ext>
            </a:extLst>
          </p:cNvPr>
          <p:cNvSpPr/>
          <p:nvPr/>
        </p:nvSpPr>
        <p:spPr>
          <a:xfrm>
            <a:off x="581192" y="1413270"/>
            <a:ext cx="11215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data set provides a collection of a nearly 50/50 split between Blue and Red team stats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CCDD9-22A6-EE44-B300-2FB85B82C0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" t="5269" r="9062" b="4635"/>
          <a:stretch/>
        </p:blipFill>
        <p:spPr>
          <a:xfrm>
            <a:off x="4157446" y="2134655"/>
            <a:ext cx="7628152" cy="4112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437D73-8F3B-944D-ABA1-4A0DF197A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51" y="443313"/>
            <a:ext cx="1266658" cy="15352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973434-920F-8E42-A122-933B3E603C30}"/>
              </a:ext>
            </a:extLst>
          </p:cNvPr>
          <p:cNvSpPr txBox="1"/>
          <p:nvPr/>
        </p:nvSpPr>
        <p:spPr>
          <a:xfrm>
            <a:off x="10151260" y="1934716"/>
            <a:ext cx="181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HERALD</a:t>
            </a:r>
          </a:p>
        </p:txBody>
      </p:sp>
    </p:spTree>
    <p:extLst>
      <p:ext uri="{BB962C8B-B14F-4D97-AF65-F5344CB8AC3E}">
        <p14:creationId xmlns:p14="http://schemas.microsoft.com/office/powerpoint/2010/main" val="2346733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907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Blue Team Won: 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Kill Comparison at 10 Minute Mark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EC60D-70AC-AB4E-8906-AB5EFD76B080}"/>
              </a:ext>
            </a:extLst>
          </p:cNvPr>
          <p:cNvSpPr/>
          <p:nvPr/>
        </p:nvSpPr>
        <p:spPr>
          <a:xfrm>
            <a:off x="8737600" y="1981380"/>
            <a:ext cx="30479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Having more Kills than opponent does not guarantee a win.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Enemy Kills, Minion Kills and Jungle Minion Kills appear to give an edge towards a win.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Elite Monster, Dragon and Herald Kills appear to have less impact towards a win.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79999-A590-064E-8616-AB60EC004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5269" r="8646" b="5833"/>
          <a:stretch/>
        </p:blipFill>
        <p:spPr>
          <a:xfrm>
            <a:off x="268120" y="1683937"/>
            <a:ext cx="8246515" cy="4307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BA5BB8-A2CB-EE49-A5EB-D1258F5ECDE1}"/>
              </a:ext>
            </a:extLst>
          </p:cNvPr>
          <p:cNvSpPr txBox="1"/>
          <p:nvPr/>
        </p:nvSpPr>
        <p:spPr>
          <a:xfrm>
            <a:off x="1511300" y="6186313"/>
            <a:ext cx="612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Blue Team won 4,930 games in the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4A1B3-6DB1-B84D-AB9D-368AE9894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463" y="581887"/>
            <a:ext cx="1455738" cy="1156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6BEB3-1C99-B543-9075-FA98A20351D2}"/>
              </a:ext>
            </a:extLst>
          </p:cNvPr>
          <p:cNvSpPr txBox="1"/>
          <p:nvPr/>
        </p:nvSpPr>
        <p:spPr>
          <a:xfrm>
            <a:off x="10229598" y="641969"/>
            <a:ext cx="181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MURK WOLF MONSTER</a:t>
            </a:r>
          </a:p>
        </p:txBody>
      </p:sp>
    </p:spTree>
    <p:extLst>
      <p:ext uri="{BB962C8B-B14F-4D97-AF65-F5344CB8AC3E}">
        <p14:creationId xmlns:p14="http://schemas.microsoft.com/office/powerpoint/2010/main" val="207457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445-8DAD-43F1-96B0-DD935E8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907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Blue Team Won: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Non-Kill Comparison at 10 Minute Mark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353B-E1E1-E841-9AE1-9F2EECC28DA8}"/>
              </a:ext>
            </a:extLst>
          </p:cNvPr>
          <p:cNvSpPr/>
          <p:nvPr/>
        </p:nvSpPr>
        <p:spPr>
          <a:xfrm>
            <a:off x="-2" y="7044267"/>
            <a:ext cx="12192000" cy="109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2EB61-786F-3640-A3D5-550C39EE8534}"/>
              </a:ext>
            </a:extLst>
          </p:cNvPr>
          <p:cNvCxnSpPr>
            <a:cxnSpLocks/>
          </p:cNvCxnSpPr>
          <p:nvPr/>
        </p:nvCxnSpPr>
        <p:spPr>
          <a:xfrm>
            <a:off x="406397" y="338665"/>
            <a:ext cx="11379201" cy="0"/>
          </a:xfrm>
          <a:prstGeom prst="line">
            <a:avLst/>
          </a:prstGeom>
          <a:ln w="95250">
            <a:solidFill>
              <a:srgbClr val="0C64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EC60D-70AC-AB4E-8906-AB5EFD76B080}"/>
              </a:ext>
            </a:extLst>
          </p:cNvPr>
          <p:cNvSpPr/>
          <p:nvPr/>
        </p:nvSpPr>
        <p:spPr>
          <a:xfrm>
            <a:off x="8547099" y="1994871"/>
            <a:ext cx="30479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Having more items collected or destroyed does not guarantee a win.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Assists, Gold, Experience and higher Avg. Level appear to give an advantage towards a win.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More Towers Destroyed, Wards Destroyed and Wards Placed appear to have less impact towards a win.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CFC0-2553-F048-88F5-B671E8F87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5269" r="8021" b="531"/>
          <a:stretch/>
        </p:blipFill>
        <p:spPr>
          <a:xfrm>
            <a:off x="317496" y="1691257"/>
            <a:ext cx="8229603" cy="4521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E3054-D969-BE4B-B516-D79B34DB2D60}"/>
              </a:ext>
            </a:extLst>
          </p:cNvPr>
          <p:cNvSpPr txBox="1"/>
          <p:nvPr/>
        </p:nvSpPr>
        <p:spPr>
          <a:xfrm>
            <a:off x="1257300" y="6319040"/>
            <a:ext cx="612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Blue Team won 4,930 games in the data 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C02AEB-1977-A645-BE3F-7A0D3C761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365" y="455332"/>
            <a:ext cx="978521" cy="1539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75F90E-A5D0-DE4A-BB3F-6CD7BD58314E}"/>
              </a:ext>
            </a:extLst>
          </p:cNvPr>
          <p:cNvSpPr txBox="1"/>
          <p:nvPr/>
        </p:nvSpPr>
        <p:spPr>
          <a:xfrm>
            <a:off x="9602061" y="983159"/>
            <a:ext cx="142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TOWER</a:t>
            </a:r>
          </a:p>
        </p:txBody>
      </p:sp>
    </p:spTree>
    <p:extLst>
      <p:ext uri="{BB962C8B-B14F-4D97-AF65-F5344CB8AC3E}">
        <p14:creationId xmlns:p14="http://schemas.microsoft.com/office/powerpoint/2010/main" val="2934712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8E5E32D38A824BBCCE5A4115DEF275" ma:contentTypeVersion="4" ma:contentTypeDescription="Create a new document." ma:contentTypeScope="" ma:versionID="73bcb609e811d495a888d10839e95665">
  <xsd:schema xmlns:xsd="http://www.w3.org/2001/XMLSchema" xmlns:xs="http://www.w3.org/2001/XMLSchema" xmlns:p="http://schemas.microsoft.com/office/2006/metadata/properties" xmlns:ns2="a04cf8be-5e65-46a4-a81d-625ec4a19613" targetNamespace="http://schemas.microsoft.com/office/2006/metadata/properties" ma:root="true" ma:fieldsID="4ab5ced816c79772e50c05700ce72b48" ns2:_="">
    <xsd:import namespace="a04cf8be-5e65-46a4-a81d-625ec4a196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cf8be-5e65-46a4-a81d-625ec4a19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BAB6A8-A03D-41D7-9948-6C08474DC2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9D6979-E0C0-42FC-AD9E-11C02F687DA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9B0DE72-7779-477B-B09B-76C2F2FBE549}">
  <ds:schemaRefs>
    <ds:schemaRef ds:uri="a04cf8be-5e65-46a4-a81d-625ec4a196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4047</TotalTime>
  <Words>1381</Words>
  <Application>Microsoft Macintosh PowerPoint</Application>
  <PresentationFormat>Widescreen</PresentationFormat>
  <Paragraphs>238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Franklin Gothic Book</vt:lpstr>
      <vt:lpstr>Franklin Gothic Medium</vt:lpstr>
      <vt:lpstr>Garamond</vt:lpstr>
      <vt:lpstr>Office Theme</vt:lpstr>
      <vt:lpstr>Group of Legends Final Project</vt:lpstr>
      <vt:lpstr>Motivation and Problem Statement:</vt:lpstr>
      <vt:lpstr>About League of Legends</vt:lpstr>
      <vt:lpstr>About the Data</vt:lpstr>
      <vt:lpstr>Variables within the Data Set</vt:lpstr>
      <vt:lpstr>Hypothesis and Objective:</vt:lpstr>
      <vt:lpstr>Descriptive Statistics: Feature Counts</vt:lpstr>
      <vt:lpstr>Blue Team Won:   Kill Comparison at 10 Minute Mark</vt:lpstr>
      <vt:lpstr>Blue Team Won: Non-Kill Comparison at 10 Minute Mark</vt:lpstr>
      <vt:lpstr>Blue Team Lost: Comparisons at 10 Minute Mark</vt:lpstr>
      <vt:lpstr>Correlation Matrix</vt:lpstr>
      <vt:lpstr>Correlation Using Percent of Games Won </vt:lpstr>
      <vt:lpstr>Logistic Regression Models to Predict Wins</vt:lpstr>
      <vt:lpstr>Using Blue Team/Red Team Ratios </vt:lpstr>
      <vt:lpstr>Logistic Regression 3 to Predict Blue Team Wins </vt:lpstr>
      <vt:lpstr>Decision Tree Classification</vt:lpstr>
      <vt:lpstr>Visualization of  Decision Tree Classification Model (Blue Team Perspective)</vt:lpstr>
      <vt:lpstr>Conclusion: Strategy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 Final Project</dc:title>
  <dc:creator>Steve Skeels</dc:creator>
  <cp:lastModifiedBy>Juan Ventosa</cp:lastModifiedBy>
  <cp:revision>91</cp:revision>
  <dcterms:created xsi:type="dcterms:W3CDTF">2020-10-18T20:34:02Z</dcterms:created>
  <dcterms:modified xsi:type="dcterms:W3CDTF">2020-12-13T00:12:58Z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0x010100B68E5E32D38A824BBCCE5A4115DEF275</vt:lpwstr>
  </property>
</Properties>
</file>